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sldIdLst>
    <p:sldId id="259" r:id="rId3"/>
    <p:sldId id="261" r:id="rId4"/>
    <p:sldId id="258" r:id="rId5"/>
    <p:sldId id="262" r:id="rId6"/>
    <p:sldId id="263" r:id="rId7"/>
    <p:sldId id="265" r:id="rId8"/>
    <p:sldId id="266" r:id="rId9"/>
    <p:sldId id="264" r:id="rId10"/>
    <p:sldId id="257" r:id="rId11"/>
    <p:sldId id="260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88">
          <p15:clr>
            <a:srgbClr val="A4A3A4"/>
          </p15:clr>
        </p15:guide>
        <p15:guide id="2" pos="612">
          <p15:clr>
            <a:srgbClr val="A4A3A4"/>
          </p15:clr>
        </p15:guide>
        <p15:guide id="3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1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Objects="1" showGuides="1">
      <p:cViewPr>
        <p:scale>
          <a:sx n="103" d="100"/>
          <a:sy n="103" d="100"/>
        </p:scale>
        <p:origin x="-1056" y="-80"/>
      </p:cViewPr>
      <p:guideLst>
        <p:guide orient="horz" pos="3888"/>
        <p:guide pos="612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007999" y="1052737"/>
            <a:ext cx="7131114" cy="3024336"/>
          </a:xfrm>
        </p:spPr>
        <p:txBody>
          <a:bodyPr anchor="b" anchorCtr="0">
            <a:normAutofit/>
          </a:bodyPr>
          <a:lstStyle>
            <a:lvl1pPr algn="ctr">
              <a:lnSpc>
                <a:spcPts val="7200"/>
              </a:lnSpc>
              <a:defRPr sz="440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3851920" y="6392361"/>
            <a:ext cx="14394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b="1" dirty="0">
                <a:solidFill>
                  <a:schemeClr val="accent1"/>
                </a:solidFill>
                <a:latin typeface="Trebuchet MS" panose="020B0603020202020204" pitchFamily="34" charset="0"/>
              </a:rPr>
              <a:t>WWW.CPS.NL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006475" y="4221162"/>
            <a:ext cx="7132638" cy="151209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 dirty="0"/>
              <a:t>Klik om een subtitel te maken.</a:t>
            </a:r>
          </a:p>
        </p:txBody>
      </p:sp>
    </p:spTree>
    <p:extLst>
      <p:ext uri="{BB962C8B-B14F-4D97-AF65-F5344CB8AC3E}">
        <p14:creationId xmlns:p14="http://schemas.microsoft.com/office/powerpoint/2010/main" val="198762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999" y="0"/>
            <a:ext cx="7560000" cy="1196752"/>
          </a:xfrm>
        </p:spPr>
        <p:txBody>
          <a:bodyPr anchor="ctr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0" y="1196975"/>
            <a:ext cx="9144000" cy="5659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0"/>
              </a:spcBef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3859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2591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552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007999" y="1052737"/>
            <a:ext cx="7131114" cy="3024336"/>
          </a:xfrm>
        </p:spPr>
        <p:txBody>
          <a:bodyPr anchor="b" anchorCtr="0">
            <a:normAutofit/>
          </a:bodyPr>
          <a:lstStyle>
            <a:lvl1pPr algn="ctr">
              <a:lnSpc>
                <a:spcPts val="7200"/>
              </a:lnSpc>
              <a:defRPr sz="440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ekstvak 8"/>
          <p:cNvSpPr txBox="1"/>
          <p:nvPr userDrawn="1"/>
        </p:nvSpPr>
        <p:spPr>
          <a:xfrm>
            <a:off x="3851920" y="6392361"/>
            <a:ext cx="14394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b="1" dirty="0">
                <a:solidFill>
                  <a:schemeClr val="accent1"/>
                </a:solidFill>
                <a:latin typeface="Trebuchet MS" panose="020B0603020202020204" pitchFamily="34" charset="0"/>
              </a:rPr>
              <a:t>WWW.CPS.NL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006475" y="4221162"/>
            <a:ext cx="7132638" cy="151209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 dirty="0"/>
              <a:t>Klik om een subtitel te maken.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6" y="202926"/>
            <a:ext cx="3204000" cy="6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59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4000" indent="-324000"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44823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yellow] says 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0" y="4860018"/>
            <a:ext cx="9144000" cy="1997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Trebuchet MS" panose="020B0603020202020204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1006475" y="1484313"/>
            <a:ext cx="7132638" cy="2808287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400" b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6" name="Rechthoekige driehoek 5"/>
          <p:cNvSpPr/>
          <p:nvPr userDrawn="1"/>
        </p:nvSpPr>
        <p:spPr>
          <a:xfrm rot="5400000">
            <a:off x="5418492" y="4733606"/>
            <a:ext cx="1259344" cy="151216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Trebuchet MS" panose="020B0603020202020204" pitchFamily="34" charset="0"/>
            </a:endParaRP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1006475" y="5696680"/>
            <a:ext cx="4213597" cy="43182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nl-NL" dirty="0"/>
              <a:t>[naam]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08255" cy="8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73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green] says 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0" y="4860018"/>
            <a:ext cx="9144000" cy="19979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Trebuchet MS" panose="020B0603020202020204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1006475" y="1484313"/>
            <a:ext cx="7132638" cy="2808287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400" b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6" name="Rechthoekige driehoek 5"/>
          <p:cNvSpPr/>
          <p:nvPr userDrawn="1"/>
        </p:nvSpPr>
        <p:spPr>
          <a:xfrm rot="5400000">
            <a:off x="5418492" y="4733606"/>
            <a:ext cx="1259344" cy="151216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Trebuchet MS" panose="020B0603020202020204" pitchFamily="34" charset="0"/>
            </a:endParaRP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1006475" y="5696680"/>
            <a:ext cx="4213597" cy="43182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nl-NL" dirty="0"/>
              <a:t>[naam]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08255" cy="8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41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lue] says 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860018"/>
            <a:ext cx="9144000" cy="19979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Trebuchet MS" panose="020B0603020202020204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1006475" y="1484313"/>
            <a:ext cx="7132638" cy="2808287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400" b="0">
                <a:solidFill>
                  <a:schemeClr val="accent6"/>
                </a:solidFill>
                <a:effectLst/>
                <a:latin typeface="Trebuchet MS" panose="020B060302020202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1006475" y="5696680"/>
            <a:ext cx="4069581" cy="43182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8" name="Rechthoekige driehoek 7"/>
          <p:cNvSpPr/>
          <p:nvPr userDrawn="1"/>
        </p:nvSpPr>
        <p:spPr>
          <a:xfrm rot="5400000">
            <a:off x="5418492" y="4733606"/>
            <a:ext cx="1259344" cy="151216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Trebuchet MS" panose="020B060302020202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08255" cy="8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54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red] says 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0" y="4860018"/>
            <a:ext cx="9144000" cy="19979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1006475" y="1484313"/>
            <a:ext cx="7132638" cy="2808287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400" b="0">
                <a:solidFill>
                  <a:schemeClr val="accent6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1006475" y="5696680"/>
            <a:ext cx="4213597" cy="43182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3" name="Rechthoekige driehoek 2"/>
          <p:cNvSpPr/>
          <p:nvPr userDrawn="1"/>
        </p:nvSpPr>
        <p:spPr>
          <a:xfrm rot="5400000">
            <a:off x="5418492" y="4733606"/>
            <a:ext cx="1259344" cy="151216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Trebuchet MS" panose="020B0603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08255" cy="8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50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827088" y="3983927"/>
            <a:ext cx="2340000" cy="1554162"/>
          </a:xfrm>
          <a:solidFill>
            <a:schemeClr val="accent1"/>
          </a:solidFill>
          <a:ln w="12700">
            <a:solidFill>
              <a:srgbClr val="8E166A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7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3527636" y="3983927"/>
            <a:ext cx="2340000" cy="1554162"/>
          </a:xfrm>
          <a:solidFill>
            <a:schemeClr val="accent1"/>
          </a:solidFill>
          <a:ln w="12700">
            <a:solidFill>
              <a:srgbClr val="8E166A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228184" y="3983927"/>
            <a:ext cx="2340000" cy="1554162"/>
          </a:xfrm>
          <a:solidFill>
            <a:schemeClr val="accent1"/>
          </a:solidFill>
          <a:ln w="12700">
            <a:solidFill>
              <a:srgbClr val="8E166A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/>
          </p:nvPr>
        </p:nvSpPr>
        <p:spPr>
          <a:xfrm>
            <a:off x="827088" y="1660525"/>
            <a:ext cx="2340000" cy="2344738"/>
          </a:xfrm>
          <a:solidFill>
            <a:schemeClr val="bg1"/>
          </a:solidFill>
          <a:ln w="12700">
            <a:solidFill>
              <a:srgbClr val="8E166A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14"/>
          </p:nvPr>
        </p:nvSpPr>
        <p:spPr>
          <a:xfrm>
            <a:off x="3527636" y="1660525"/>
            <a:ext cx="2340000" cy="2344738"/>
          </a:xfrm>
          <a:solidFill>
            <a:schemeClr val="bg1"/>
          </a:solidFill>
          <a:ln w="12700">
            <a:solidFill>
              <a:srgbClr val="8E166A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nl-NL" dirty="0"/>
          </a:p>
        </p:txBody>
      </p:sp>
      <p:sp>
        <p:nvSpPr>
          <p:cNvPr id="12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6228184" y="1660525"/>
            <a:ext cx="2340000" cy="2344738"/>
          </a:xfrm>
          <a:solidFill>
            <a:schemeClr val="bg1"/>
          </a:solidFill>
          <a:ln w="12700">
            <a:solidFill>
              <a:srgbClr val="8E166A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598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4000" indent="-324000"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8476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kst 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1006475" y="1431064"/>
            <a:ext cx="7132638" cy="1953929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400" b="1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1006475" y="3861048"/>
            <a:ext cx="7597775" cy="231115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984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999" y="0"/>
            <a:ext cx="7560000" cy="1196752"/>
          </a:xfrm>
        </p:spPr>
        <p:txBody>
          <a:bodyPr anchor="ctr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0" y="1196975"/>
            <a:ext cx="9144000" cy="5659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0"/>
              </a:spcBef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519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33788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49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1006475" y="2206800"/>
            <a:ext cx="7561263" cy="38772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81742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yellow] says ..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0" y="4860018"/>
            <a:ext cx="9144000" cy="1997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Trebuchet MS" panose="020B0603020202020204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1006475" y="1484313"/>
            <a:ext cx="7132638" cy="2808287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Rechthoekige driehoek 5"/>
          <p:cNvSpPr/>
          <p:nvPr userDrawn="1"/>
        </p:nvSpPr>
        <p:spPr>
          <a:xfrm rot="5400000">
            <a:off x="5418492" y="4733606"/>
            <a:ext cx="1259344" cy="151216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Trebuchet MS" panose="020B0603020202020204" pitchFamily="34" charset="0"/>
            </a:endParaRP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1006475" y="5696680"/>
            <a:ext cx="4213597" cy="43182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nl-NL" dirty="0"/>
              <a:t>[naam]</a:t>
            </a:r>
          </a:p>
        </p:txBody>
      </p:sp>
    </p:spTree>
    <p:extLst>
      <p:ext uri="{BB962C8B-B14F-4D97-AF65-F5344CB8AC3E}">
        <p14:creationId xmlns:p14="http://schemas.microsoft.com/office/powerpoint/2010/main" val="24817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green] says ..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0" y="4860018"/>
            <a:ext cx="9144000" cy="19979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Trebuchet MS" panose="020B0603020202020204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1006475" y="1484313"/>
            <a:ext cx="7132638" cy="2808287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Rechthoekige driehoek 5"/>
          <p:cNvSpPr/>
          <p:nvPr userDrawn="1"/>
        </p:nvSpPr>
        <p:spPr>
          <a:xfrm rot="5400000">
            <a:off x="5418492" y="4733606"/>
            <a:ext cx="1259344" cy="151216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Trebuchet MS" panose="020B0603020202020204" pitchFamily="34" charset="0"/>
            </a:endParaRP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1006475" y="5696680"/>
            <a:ext cx="4213597" cy="43182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nl-NL" dirty="0"/>
              <a:t>[naam]</a:t>
            </a:r>
          </a:p>
        </p:txBody>
      </p:sp>
    </p:spTree>
    <p:extLst>
      <p:ext uri="{BB962C8B-B14F-4D97-AF65-F5344CB8AC3E}">
        <p14:creationId xmlns:p14="http://schemas.microsoft.com/office/powerpoint/2010/main" val="135638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lue] says ..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860018"/>
            <a:ext cx="9144000" cy="19979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Trebuchet MS" panose="020B0603020202020204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1006475" y="1484313"/>
            <a:ext cx="7132638" cy="2808287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400" b="0">
                <a:solidFill>
                  <a:schemeClr val="accent1"/>
                </a:solidFill>
                <a:effectLst/>
                <a:latin typeface="Trebuchet MS" panose="020B060302020202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1006475" y="5696680"/>
            <a:ext cx="4069581" cy="43182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8" name="Rechthoekige driehoek 7"/>
          <p:cNvSpPr/>
          <p:nvPr userDrawn="1"/>
        </p:nvSpPr>
        <p:spPr>
          <a:xfrm rot="5400000">
            <a:off x="5418492" y="4733606"/>
            <a:ext cx="1259344" cy="151216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4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purple] says ..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0" y="4860018"/>
            <a:ext cx="9144000" cy="19979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1006475" y="1484313"/>
            <a:ext cx="7132638" cy="2808287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400" b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1006475" y="5696680"/>
            <a:ext cx="4213597" cy="43182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3" name="Rechthoekige driehoek 2"/>
          <p:cNvSpPr/>
          <p:nvPr userDrawn="1"/>
        </p:nvSpPr>
        <p:spPr>
          <a:xfrm rot="5400000">
            <a:off x="5418492" y="4733606"/>
            <a:ext cx="1259344" cy="151216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2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827088" y="3983927"/>
            <a:ext cx="2340000" cy="1554162"/>
          </a:xfrm>
          <a:solidFill>
            <a:schemeClr val="accent1"/>
          </a:solidFill>
          <a:ln w="12700">
            <a:solidFill>
              <a:srgbClr val="8E166A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3527636" y="3983927"/>
            <a:ext cx="2340000" cy="1554162"/>
          </a:xfrm>
          <a:solidFill>
            <a:schemeClr val="accent1"/>
          </a:solidFill>
          <a:ln w="12700">
            <a:solidFill>
              <a:srgbClr val="8E166A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228184" y="3983927"/>
            <a:ext cx="2340000" cy="1554162"/>
          </a:xfrm>
          <a:solidFill>
            <a:schemeClr val="accent1"/>
          </a:solidFill>
          <a:ln w="12700">
            <a:solidFill>
              <a:srgbClr val="8E166A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/>
          </p:nvPr>
        </p:nvSpPr>
        <p:spPr>
          <a:xfrm>
            <a:off x="827088" y="1660525"/>
            <a:ext cx="2340000" cy="2344738"/>
          </a:xfrm>
          <a:solidFill>
            <a:schemeClr val="bg1"/>
          </a:solidFill>
          <a:ln w="12700">
            <a:solidFill>
              <a:srgbClr val="8E166A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14"/>
          </p:nvPr>
        </p:nvSpPr>
        <p:spPr>
          <a:xfrm>
            <a:off x="3527636" y="1660525"/>
            <a:ext cx="2340000" cy="2344738"/>
          </a:xfrm>
          <a:solidFill>
            <a:schemeClr val="bg1"/>
          </a:solidFill>
          <a:ln w="12700">
            <a:solidFill>
              <a:srgbClr val="8E166A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2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6228184" y="1660525"/>
            <a:ext cx="2340000" cy="2344738"/>
          </a:xfrm>
          <a:solidFill>
            <a:schemeClr val="bg1"/>
          </a:solidFill>
          <a:ln w="12700">
            <a:solidFill>
              <a:srgbClr val="8E166A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97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kst 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1006475" y="1431064"/>
            <a:ext cx="7132638" cy="1953929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400" b="1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1006475" y="3861048"/>
            <a:ext cx="7597775" cy="231115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19674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07999" y="1052737"/>
            <a:ext cx="7560000" cy="10081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08000" y="2204864"/>
            <a:ext cx="7560000" cy="38757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6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35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3" r:id="rId3"/>
    <p:sldLayoutId id="2147483674" r:id="rId4"/>
    <p:sldLayoutId id="2147483675" r:id="rId5"/>
    <p:sldLayoutId id="2147483676" r:id="rId6"/>
    <p:sldLayoutId id="2147483673" r:id="rId7"/>
    <p:sldLayoutId id="2147483669" r:id="rId8"/>
    <p:sldLayoutId id="2147483658" r:id="rId9"/>
    <p:sldLayoutId id="2147483659" r:id="rId10"/>
    <p:sldLayoutId id="2147483654" r:id="rId11"/>
    <p:sldLayoutId id="2147483655" r:id="rId12"/>
  </p:sldLayoutIdLst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3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Wingdings 3" panose="05040102010807070707" pitchFamily="18" charset="2"/>
        <a:buChar char="u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120000"/>
        </a:lnSpc>
        <a:spcBef>
          <a:spcPts val="0"/>
        </a:spcBef>
        <a:buClr>
          <a:schemeClr val="accent4"/>
        </a:buClr>
        <a:buFont typeface="Wingdings 3" panose="05040102010807070707" pitchFamily="18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Wingdings 3" panose="05040102010807070707" pitchFamily="18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324000" algn="l" defTabSz="914400" rtl="0" eaLnBrk="1" latinLnBrk="0" hangingPunct="1">
        <a:lnSpc>
          <a:spcPct val="120000"/>
        </a:lnSpc>
        <a:spcBef>
          <a:spcPts val="0"/>
        </a:spcBef>
        <a:buClr>
          <a:schemeClr val="accent4"/>
        </a:buClr>
        <a:buFont typeface="Wingdings 3" panose="05040102010807070707" pitchFamily="18" charset="2"/>
        <a:buChar char="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3240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Wingdings 3" panose="05040102010807070707" pitchFamily="18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944000" indent="-324000" algn="l" defTabSz="914400" rtl="0" eaLnBrk="1" latinLnBrk="0" hangingPunct="1">
        <a:lnSpc>
          <a:spcPct val="120000"/>
        </a:lnSpc>
        <a:spcBef>
          <a:spcPts val="0"/>
        </a:spcBef>
        <a:buClr>
          <a:schemeClr val="accent4"/>
        </a:buClr>
        <a:buFont typeface="Wingdings 3" panose="05040102010807070707" pitchFamily="18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3240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Wingdings 3" panose="05040102010807070707" pitchFamily="18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2592000" indent="-324000" algn="l" defTabSz="914400" rtl="0" eaLnBrk="1" latinLnBrk="0" hangingPunct="1">
        <a:lnSpc>
          <a:spcPct val="120000"/>
        </a:lnSpc>
        <a:spcBef>
          <a:spcPts val="0"/>
        </a:spcBef>
        <a:buClr>
          <a:schemeClr val="accent4"/>
        </a:buClr>
        <a:buFont typeface="Wingdings 3" panose="05040102010807070707" pitchFamily="18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6000" indent="-3240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Wingdings 3" panose="05040102010807070707" pitchFamily="18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07999" y="1052737"/>
            <a:ext cx="7560000" cy="10081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08000" y="2204864"/>
            <a:ext cx="7560000" cy="38757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6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663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1" r:id="rId3"/>
    <p:sldLayoutId id="2147483693" r:id="rId4"/>
    <p:sldLayoutId id="2147483695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3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Wingdings 3" panose="05040102010807070707" pitchFamily="18" charset="2"/>
        <a:buChar char="u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Wingdings 3" panose="05040102010807070707" pitchFamily="18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Wingdings 3" panose="05040102010807070707" pitchFamily="18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3240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Wingdings 3" panose="05040102010807070707" pitchFamily="18" charset="2"/>
        <a:buChar char="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3240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Wingdings 3" panose="05040102010807070707" pitchFamily="18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944000" indent="-3240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Wingdings 3" panose="05040102010807070707" pitchFamily="18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3240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Wingdings 3" panose="05040102010807070707" pitchFamily="18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2592000" indent="-3240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Wingdings 3" panose="05040102010807070707" pitchFamily="18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6000" indent="-3240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Wingdings 3" panose="05040102010807070707" pitchFamily="18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ernieuwingvmbo.n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otskampstraat.twentscarmelcollege.nl/examenzaken" TargetMode="Externa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3968" y="1196752"/>
            <a:ext cx="3878252" cy="194421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403648" y="2996952"/>
            <a:ext cx="61206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Welkom!</a:t>
            </a:r>
          </a:p>
          <a:p>
            <a:endParaRPr lang="nl-NL" sz="3200" dirty="0"/>
          </a:p>
          <a:p>
            <a:r>
              <a:rPr lang="nl-NL" sz="3200" dirty="0"/>
              <a:t>VBG bijeenkomst regio Oost</a:t>
            </a:r>
          </a:p>
          <a:p>
            <a:endParaRPr lang="nl-NL" dirty="0"/>
          </a:p>
          <a:p>
            <a:r>
              <a:rPr lang="nl-NL" dirty="0"/>
              <a:t>Oldenzaal, 8-2-2017</a:t>
            </a:r>
          </a:p>
        </p:txBody>
      </p:sp>
    </p:spTree>
    <p:extLst>
      <p:ext uri="{BB962C8B-B14F-4D97-AF65-F5344CB8AC3E}">
        <p14:creationId xmlns:p14="http://schemas.microsoft.com/office/powerpoint/2010/main" val="3175375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Plenair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Keuze uit ontvangen dilemma’s</a:t>
            </a:r>
          </a:p>
          <a:p>
            <a:r>
              <a:rPr lang="nl-NL" dirty="0" err="1"/>
              <a:t>Wvttk</a:t>
            </a:r>
            <a:endParaRPr lang="nl-NL" dirty="0"/>
          </a:p>
          <a:p>
            <a:r>
              <a:rPr lang="nl-NL" dirty="0"/>
              <a:t>Overige afspraken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362601"/>
            <a:ext cx="2578832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7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14.00 uur:  Welkom</a:t>
            </a:r>
          </a:p>
          <a:p>
            <a:pPr marL="0" indent="0">
              <a:buNone/>
            </a:pPr>
            <a:r>
              <a:rPr lang="nl-NL" dirty="0"/>
              <a:t>14.05 uur:  Wet- en regelgeving  </a:t>
            </a:r>
          </a:p>
          <a:p>
            <a:pPr marL="0" indent="0">
              <a:buNone/>
            </a:pPr>
            <a:r>
              <a:rPr lang="nl-NL" dirty="0"/>
              <a:t>14.30 uur:  Twee praktijkvoorbeelden</a:t>
            </a:r>
          </a:p>
          <a:p>
            <a:pPr marL="0" indent="0">
              <a:buNone/>
            </a:pPr>
            <a:r>
              <a:rPr lang="nl-NL" dirty="0"/>
              <a:t>15.00 uur:  Pauze</a:t>
            </a:r>
          </a:p>
          <a:p>
            <a:pPr marL="0" indent="0">
              <a:buNone/>
            </a:pPr>
            <a:r>
              <a:rPr lang="nl-NL" dirty="0"/>
              <a:t>15.15 uur:  Ronde 1 en 2</a:t>
            </a:r>
          </a:p>
          <a:p>
            <a:pPr marL="0" indent="0">
              <a:buNone/>
            </a:pPr>
            <a:r>
              <a:rPr lang="nl-NL" dirty="0"/>
              <a:t>		   + verzamelen opbrengst</a:t>
            </a:r>
          </a:p>
          <a:p>
            <a:pPr marL="0" indent="0">
              <a:buNone/>
            </a:pPr>
            <a:r>
              <a:rPr lang="nl-NL" dirty="0"/>
              <a:t>16.15 uur:  Plenair; opbrengsten, vragen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403456"/>
            <a:ext cx="2584928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Slaag- en zakregeling, aparte cijfers voor profiel en keuzevakken, PTA</a:t>
            </a:r>
          </a:p>
          <a:p>
            <a:r>
              <a:rPr lang="nl-NL" dirty="0"/>
              <a:t>Keuzevakken en procedure aanvragen “eigen keuzevakken”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	</a:t>
            </a:r>
          </a:p>
          <a:p>
            <a:pPr marL="0" indent="0">
              <a:buNone/>
            </a:pPr>
            <a:r>
              <a:rPr lang="nl-NL" sz="1100" dirty="0">
                <a:hlinkClick r:id="rId2"/>
              </a:rPr>
              <a:t>Website Vernieuwing vmbo</a:t>
            </a:r>
            <a:endParaRPr lang="nl-NL" sz="1100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00" y="4293096"/>
            <a:ext cx="2743200" cy="13525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404664"/>
            <a:ext cx="2581248" cy="12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9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720261"/>
            <a:ext cx="7560000" cy="2880319"/>
          </a:xfrm>
        </p:spPr>
        <p:txBody>
          <a:bodyPr>
            <a:norm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Wet en Regelgeving</a:t>
            </a:r>
            <a:br>
              <a:rPr lang="nl-NL" dirty="0" smtClean="0"/>
            </a:br>
            <a:r>
              <a:rPr lang="nl-NL" dirty="0" smtClean="0"/>
              <a:t>samenstellen cijfers op de eindlijst</a:t>
            </a:r>
            <a:br>
              <a:rPr lang="nl-NL" dirty="0" smtClean="0"/>
            </a:br>
            <a:r>
              <a:rPr lang="nl-NL" dirty="0" smtClean="0"/>
              <a:t>2 praktijkcijfers op de lijst die ieder </a:t>
            </a:r>
            <a:r>
              <a:rPr lang="nl-NL" smtClean="0"/>
              <a:t>1x meetellen(totaal </a:t>
            </a:r>
            <a:r>
              <a:rPr lang="nl-NL" dirty="0" smtClean="0"/>
              <a:t>dus 6 cijfers)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85506"/>
            <a:ext cx="3809524" cy="233333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04664"/>
            <a:ext cx="2581248" cy="129468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573016"/>
            <a:ext cx="2028571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2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Van examenprogramma naar </a:t>
            </a:r>
            <a:br>
              <a:rPr lang="nl-NL" dirty="0" smtClean="0"/>
            </a:br>
            <a:r>
              <a:rPr lang="nl-NL" dirty="0" smtClean="0"/>
              <a:t>onderwijs 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Het onderwijsprogramma wordt gemaakt en bepaald door de school, als het maar beschreven is in het PTA.</a:t>
            </a:r>
          </a:p>
          <a:p>
            <a:r>
              <a:rPr lang="nl-NL" dirty="0" smtClean="0"/>
              <a:t>De profielmodulen kunnen gescheiden worden aangeboden of in samenhang.</a:t>
            </a:r>
          </a:p>
          <a:p>
            <a:r>
              <a:rPr lang="nl-NL" dirty="0" smtClean="0"/>
              <a:t>De keuzevakken kunnen ook in samenhang worden aangeboden.</a:t>
            </a:r>
          </a:p>
          <a:p>
            <a:r>
              <a:rPr lang="nl-NL" dirty="0" smtClean="0"/>
              <a:t>De keuzevakken staan wel apart op de lijst.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404664"/>
            <a:ext cx="2581248" cy="12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2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LOB is een onderdeel van het examenprogramma (kerndeel)</a:t>
            </a:r>
          </a:p>
          <a:p>
            <a:r>
              <a:rPr lang="nl-NL" dirty="0" smtClean="0"/>
              <a:t>Moet expliciet in het pta worden opgenomen.</a:t>
            </a:r>
          </a:p>
          <a:p>
            <a:r>
              <a:rPr lang="nl-NL" sz="1800" dirty="0"/>
              <a:t>https://</a:t>
            </a:r>
            <a:r>
              <a:rPr lang="nl-NL" sz="1800" dirty="0" smtClean="0">
                <a:hlinkClick r:id="rId2"/>
              </a:rPr>
              <a:t>potskampstraat.twentscarmelcollege.nl/examenzaken</a:t>
            </a:r>
            <a:endParaRPr lang="nl-NL" sz="1800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04664"/>
            <a:ext cx="2581248" cy="12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3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Eigen keuze vak?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 smtClean="0"/>
              <a:t>Moet eerst ter beoordeling en goedkeuring worden voorgelegd aan de beoordelingscommissie.</a:t>
            </a:r>
          </a:p>
          <a:p>
            <a:r>
              <a:rPr lang="nl-NL" dirty="0" smtClean="0"/>
              <a:t>in een voorgeschreven format.</a:t>
            </a:r>
          </a:p>
          <a:p>
            <a:r>
              <a:rPr lang="nl-NL" dirty="0" smtClean="0"/>
              <a:t>Moet onderscheidend zijn van alle andere keuzevakken of profielmodulen.</a:t>
            </a:r>
          </a:p>
          <a:p>
            <a:r>
              <a:rPr lang="nl-NL" dirty="0" smtClean="0"/>
              <a:t>Overweeg of het voorgestelde niet ter aanvulling kan worden ondergebracht in bestaand vak (examenprogramma is een minimum, mag meer).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404664"/>
            <a:ext cx="2581248" cy="12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5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Wanneer cspe?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Mag aan eind leerjaar 3 of leerjaar 4</a:t>
            </a:r>
          </a:p>
          <a:p>
            <a:r>
              <a:rPr lang="nl-NL" dirty="0" smtClean="0"/>
              <a:t>In leerjaar 3? hetzelfde examen, in dezelfde periode als de </a:t>
            </a:r>
            <a:r>
              <a:rPr lang="nl-NL" dirty="0" err="1" smtClean="0"/>
              <a:t>lln</a:t>
            </a:r>
            <a:r>
              <a:rPr lang="nl-NL" dirty="0" smtClean="0"/>
              <a:t> 4</a:t>
            </a:r>
          </a:p>
          <a:p>
            <a:r>
              <a:rPr lang="nl-NL" dirty="0" smtClean="0"/>
              <a:t>Herkansing mag in leerjaar 3, mag ook in leerjaar 4, dan maakt de leerling het examen dat in dat jaar wordt aangeboden </a:t>
            </a:r>
          </a:p>
          <a:p>
            <a:pPr marL="0" indent="0">
              <a:buNone/>
            </a:pPr>
            <a:r>
              <a:rPr lang="nl-NL" dirty="0" smtClean="0"/>
              <a:t>(is in dat geval een ander examen)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404664"/>
            <a:ext cx="2581248" cy="12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4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gesprek  (ronde 1 en 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Indeling groepen naar keuze</a:t>
            </a:r>
          </a:p>
          <a:p>
            <a:pPr marL="0" indent="0">
              <a:buNone/>
            </a:pPr>
            <a:r>
              <a:rPr lang="nl-NL" sz="1600" dirty="0"/>
              <a:t>	-</a:t>
            </a:r>
            <a:r>
              <a:rPr lang="nl-NL" sz="1700" dirty="0"/>
              <a:t>naar thema</a:t>
            </a:r>
          </a:p>
          <a:p>
            <a:pPr marL="0" indent="0">
              <a:buNone/>
            </a:pPr>
            <a:r>
              <a:rPr lang="nl-NL" sz="1700" dirty="0"/>
              <a:t> 	-PTA, profiel-/keuzedelen (grotendeels) gereed</a:t>
            </a:r>
          </a:p>
          <a:p>
            <a:pPr marL="0" indent="0">
              <a:buNone/>
            </a:pPr>
            <a:r>
              <a:rPr lang="nl-NL" sz="1700" dirty="0"/>
              <a:t> 	-programma in opbouw</a:t>
            </a:r>
          </a:p>
          <a:p>
            <a:pPr marL="0" indent="0">
              <a:buNone/>
            </a:pPr>
            <a:endParaRPr lang="nl-NL" sz="1700" dirty="0"/>
          </a:p>
          <a:p>
            <a:r>
              <a:rPr lang="nl-NL" dirty="0"/>
              <a:t>Korte presentatie per school + dilemma</a:t>
            </a:r>
          </a:p>
          <a:p>
            <a:r>
              <a:rPr lang="nl-NL" dirty="0">
                <a:solidFill>
                  <a:srgbClr val="FF0000"/>
                </a:solidFill>
              </a:rPr>
              <a:t>Noteren</a:t>
            </a:r>
            <a:r>
              <a:rPr lang="nl-NL" dirty="0"/>
              <a:t> dilemma + opbrengst</a:t>
            </a:r>
          </a:p>
          <a:p>
            <a:r>
              <a:rPr lang="nl-NL" dirty="0"/>
              <a:t>Verzamelen gegevens</a:t>
            </a:r>
          </a:p>
          <a:p>
            <a:pPr marL="0" indent="0">
              <a:buNone/>
            </a:pPr>
            <a:r>
              <a:rPr lang="nl-NL" dirty="0"/>
              <a:t> 	</a:t>
            </a:r>
            <a:endParaRPr lang="nl-NL" sz="1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359194"/>
            <a:ext cx="2578832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40335"/>
      </p:ext>
    </p:extLst>
  </p:cSld>
  <p:clrMapOvr>
    <a:masterClrMapping/>
  </p:clrMapOvr>
</p:sld>
</file>

<file path=ppt/theme/theme1.xml><?xml version="1.0" encoding="utf-8"?>
<a:theme xmlns:a="http://schemas.openxmlformats.org/drawingml/2006/main" name="CPS">
  <a:themeElements>
    <a:clrScheme name="CP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E166A"/>
      </a:accent1>
      <a:accent2>
        <a:srgbClr val="FFDD00"/>
      </a:accent2>
      <a:accent3>
        <a:srgbClr val="92AD15"/>
      </a:accent3>
      <a:accent4>
        <a:srgbClr val="7FC8E8"/>
      </a:accent4>
      <a:accent5>
        <a:srgbClr val="E3006A"/>
      </a:accent5>
      <a:accent6>
        <a:srgbClr val="DE1925"/>
      </a:accent6>
      <a:hlink>
        <a:srgbClr val="000000"/>
      </a:hlink>
      <a:folHlink>
        <a:srgbClr val="000000"/>
      </a:folHlink>
    </a:clrScheme>
    <a:fontScheme name="CP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PS en Covey-CPS.potx" id="{8CC78B08-C789-4F76-BDD8-1DD261FEDCA9}" vid="{669A881A-8ABD-40B4-908C-E66A8B6535CB}"/>
    </a:ext>
  </a:extLst>
</a:theme>
</file>

<file path=ppt/theme/theme2.xml><?xml version="1.0" encoding="utf-8"?>
<a:theme xmlns:a="http://schemas.openxmlformats.org/drawingml/2006/main" name="Covey | CPS">
  <a:themeElements>
    <a:clrScheme name="Covey | CP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DE1925"/>
      </a:accent1>
      <a:accent2>
        <a:srgbClr val="FFDD00"/>
      </a:accent2>
      <a:accent3>
        <a:srgbClr val="5CAC31"/>
      </a:accent3>
      <a:accent4>
        <a:srgbClr val="0D9CD4"/>
      </a:accent4>
      <a:accent5>
        <a:srgbClr val="DE1925"/>
      </a:accent5>
      <a:accent6>
        <a:srgbClr val="7F7F7F"/>
      </a:accent6>
      <a:hlink>
        <a:srgbClr val="000000"/>
      </a:hlink>
      <a:folHlink>
        <a:srgbClr val="000000"/>
      </a:folHlink>
    </a:clrScheme>
    <a:fontScheme name="CP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PS en Covey-CPS.potx" id="{8CC78B08-C789-4F76-BDD8-1DD261FEDCA9}" vid="{17A9B344-ED0F-4AD4-9259-439D61B0B7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135</TotalTime>
  <Words>270</Words>
  <Application>Microsoft Macintosh PowerPoint</Application>
  <PresentationFormat>Diavoorstelling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2" baseType="lpstr">
      <vt:lpstr>CPS</vt:lpstr>
      <vt:lpstr>Covey | CPS</vt:lpstr>
      <vt:lpstr>PowerPoint-presentatie</vt:lpstr>
      <vt:lpstr>Programma</vt:lpstr>
      <vt:lpstr>PowerPoint-presentatie</vt:lpstr>
      <vt:lpstr> Wet en Regelgeving samenstellen cijfers op de eindlijst 2 praktijkcijfers op de lijst die ieder 1x meetellen(totaal dus 6 cijfers)</vt:lpstr>
      <vt:lpstr>Van examenprogramma naar  onderwijs programma</vt:lpstr>
      <vt:lpstr>LOB</vt:lpstr>
      <vt:lpstr>Eigen keuze vak?</vt:lpstr>
      <vt:lpstr>Wanneer cspe?</vt:lpstr>
      <vt:lpstr>In gesprek  (ronde 1 en 2)</vt:lpstr>
      <vt:lpstr>Plenair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Susan Potiek</dc:creator>
  <dc:description>Template by Orange Pepper
2014-2015</dc:description>
  <cp:lastModifiedBy>Tonja Heeren</cp:lastModifiedBy>
  <cp:revision>12</cp:revision>
  <dcterms:created xsi:type="dcterms:W3CDTF">2017-02-03T09:20:58Z</dcterms:created>
  <dcterms:modified xsi:type="dcterms:W3CDTF">2017-02-10T07:34:06Z</dcterms:modified>
</cp:coreProperties>
</file>